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93785" autoAdjust="0"/>
  </p:normalViewPr>
  <p:slideViewPr>
    <p:cSldViewPr snapToObjects="1">
      <p:cViewPr>
        <p:scale>
          <a:sx n="76" d="100"/>
          <a:sy n="76" d="100"/>
        </p:scale>
        <p:origin x="304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/>
              <a:t>Semantic Segmentation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9417" y="6488668"/>
            <a:ext cx="339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+mn-ea"/>
              </a:rPr>
              <a:t>Based on </a:t>
            </a:r>
            <a:r>
              <a:rPr lang="en-US" altLang="ko-KR" dirty="0" err="1">
                <a:solidFill>
                  <a:sysClr val="windowText" lastClr="000000">
                    <a:tint val="75000"/>
                  </a:sysClr>
                </a:solidFill>
                <a:latin typeface="Calibri"/>
                <a:ea typeface="맑은 고딕"/>
                <a:cs typeface="DejaVu Sans"/>
              </a:rPr>
              <a:t>Hyeonwoo</a:t>
            </a:r>
            <a:r>
              <a:rPr lang="en-US" altLang="ko-KR" dirty="0">
                <a:solidFill>
                  <a:sysClr val="windowText" lastClr="000000">
                    <a:tint val="75000"/>
                  </a:sysClr>
                </a:solidFill>
                <a:latin typeface="Calibri"/>
                <a:ea typeface="맑은 고딕"/>
                <a:cs typeface="DejaVu Sans"/>
              </a:rPr>
              <a:t> </a:t>
            </a:r>
            <a:r>
              <a:rPr lang="en-US" altLang="ko-KR" dirty="0" smtClean="0">
                <a:solidFill>
                  <a:sysClr val="windowText" lastClr="000000">
                    <a:tint val="75000"/>
                  </a:sysClr>
                </a:solidFill>
                <a:latin typeface="Calibri"/>
                <a:ea typeface="맑은 고딕"/>
                <a:cs typeface="DejaVu Sans"/>
              </a:rPr>
              <a:t>Noh’s slide</a:t>
            </a:r>
            <a:r>
              <a:rPr kumimoji="1" lang="en-US" altLang="ko-KR" dirty="0" smtClean="0">
                <a:latin typeface="+mn-ea"/>
              </a:rPr>
              <a:t> </a:t>
            </a:r>
            <a:endParaRPr kumimoji="1"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Approach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Better than FCN in two aspects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Produce denser output prediction using “Hole Algorithm”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CRF based post processing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Note: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this algorithm doesn’t use  skip architecture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Simply upscale output score map without deconvolution layer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4" y="2798601"/>
            <a:ext cx="6510759" cy="18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Hole Algorithm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457200" y="1600207"/>
            <a:ext cx="8229600" cy="194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Why output score map is smaller than input image?	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Because of </a:t>
            </a:r>
            <a:r>
              <a:rPr kumimoji="0" lang="en-US" altLang="ko-KR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Pooling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with stride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Removing Pooling? Pooling with no stride?</a:t>
            </a:r>
          </a:p>
          <a:p>
            <a:pPr marL="857229" marR="0" lvl="2" indent="-171446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Make utilizing pre-trained CNN hard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Hole Algorithm Solves this problem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2812"/>
              </p:ext>
            </p:extLst>
          </p:nvPr>
        </p:nvGraphicFramePr>
        <p:xfrm>
          <a:off x="707984" y="5442347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4155"/>
              </p:ext>
            </p:extLst>
          </p:nvPr>
        </p:nvGraphicFramePr>
        <p:xfrm>
          <a:off x="704127" y="5073886"/>
          <a:ext cx="3485908" cy="370840"/>
        </p:xfrm>
        <a:graphic>
          <a:graphicData uri="http://schemas.openxmlformats.org/drawingml/2006/table">
            <a:tbl>
              <a:tblPr firstRow="1" bandRow="1"/>
              <a:tblGrid>
                <a:gridCol w="871477"/>
                <a:gridCol w="871477"/>
                <a:gridCol w="871477"/>
                <a:gridCol w="871477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369267"/>
              </p:ext>
            </p:extLst>
          </p:nvPr>
        </p:nvGraphicFramePr>
        <p:xfrm>
          <a:off x="707984" y="4701564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93549"/>
              </p:ext>
            </p:extLst>
          </p:nvPr>
        </p:nvGraphicFramePr>
        <p:xfrm>
          <a:off x="707984" y="4319597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1306287"/>
                <a:gridCol w="435429"/>
                <a:gridCol w="1306287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11703"/>
              </p:ext>
            </p:extLst>
          </p:nvPr>
        </p:nvGraphicFramePr>
        <p:xfrm>
          <a:off x="707984" y="3949205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52010"/>
              </p:ext>
            </p:extLst>
          </p:nvPr>
        </p:nvGraphicFramePr>
        <p:xfrm>
          <a:off x="5071642" y="5442347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17152"/>
              </p:ext>
            </p:extLst>
          </p:nvPr>
        </p:nvGraphicFramePr>
        <p:xfrm>
          <a:off x="5071642" y="5066169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870858"/>
                <a:gridCol w="870858"/>
                <a:gridCol w="870858"/>
                <a:gridCol w="870858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49263"/>
              </p:ext>
            </p:extLst>
          </p:nvPr>
        </p:nvGraphicFramePr>
        <p:xfrm>
          <a:off x="5071642" y="4701564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870858"/>
                <a:gridCol w="870858"/>
                <a:gridCol w="870858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67001"/>
              </p:ext>
            </p:extLst>
          </p:nvPr>
        </p:nvGraphicFramePr>
        <p:xfrm>
          <a:off x="5071642" y="4331173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6061"/>
              </p:ext>
            </p:extLst>
          </p:nvPr>
        </p:nvGraphicFramePr>
        <p:xfrm>
          <a:off x="5071642" y="3966568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1306287"/>
                <a:gridCol w="435429"/>
                <a:gridCol w="1306287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145136"/>
              </p:ext>
            </p:extLst>
          </p:nvPr>
        </p:nvGraphicFramePr>
        <p:xfrm>
          <a:off x="5505688" y="3590389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1306287"/>
                <a:gridCol w="435429"/>
                <a:gridCol w="1306287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81139"/>
              </p:ext>
            </p:extLst>
          </p:nvPr>
        </p:nvGraphicFramePr>
        <p:xfrm>
          <a:off x="5511479" y="3208429"/>
          <a:ext cx="3483432" cy="370840"/>
        </p:xfrm>
        <a:graphic>
          <a:graphicData uri="http://schemas.openxmlformats.org/drawingml/2006/table">
            <a:tbl>
              <a:tblPr firstRow="1" bandRow="1"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DejaVu Sans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891251" y="5833641"/>
            <a:ext cx="304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FCN with conventional Pooling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82230" y="5833641"/>
            <a:ext cx="25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FCN with Hole Algorithm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47" name="왼쪽 중괄호 5"/>
          <p:cNvSpPr/>
          <p:nvPr/>
        </p:nvSpPr>
        <p:spPr>
          <a:xfrm>
            <a:off x="4901879" y="4768770"/>
            <a:ext cx="133109" cy="613458"/>
          </a:xfrm>
          <a:prstGeom prst="leftBrac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48" name="왼쪽 중괄호 31"/>
          <p:cNvSpPr/>
          <p:nvPr/>
        </p:nvSpPr>
        <p:spPr>
          <a:xfrm>
            <a:off x="5315675" y="3651813"/>
            <a:ext cx="133109" cy="613458"/>
          </a:xfrm>
          <a:prstGeom prst="leftBrac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236" y="50832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pool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4011" y="43135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pool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98829" y="489083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pool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66908" y="377387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pool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943602" y="4166356"/>
            <a:ext cx="428264" cy="16454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693406" y="4166356"/>
            <a:ext cx="428264" cy="16454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156" y="3780538"/>
            <a:ext cx="428264" cy="16454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140960" y="3780538"/>
            <a:ext cx="428264" cy="16454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99596" y="389593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output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65289" y="319790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output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835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5" grpId="0"/>
      <p:bldP spid="46" grpId="0"/>
      <p:bldP spid="47" grpId="0" animBg="1"/>
      <p:bldP spid="48" grpId="0" animBg="1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Limitations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Still coarse output score maps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Produce 39x39 output map from 306x306 input image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Fixed receptive field size (cause label confusion)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39" y="2449554"/>
            <a:ext cx="7234296" cy="9350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39" y="4062714"/>
            <a:ext cx="1612354" cy="19445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50" y="4062714"/>
            <a:ext cx="1647241" cy="1944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413" y="4102297"/>
            <a:ext cx="1599528" cy="19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Learning Deconvolution Network for Semantic Segmentation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1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4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9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1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Hyeonwoo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Noh,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Seunghoon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Hong,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Bohyung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Han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755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Our Approach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Deconvolution Network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CNN Architecture designed to generate large output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Enables dense output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score prediction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Instance-wise prediction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Inference on object proposals, then aggregate 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Enables recognition of objects with </a:t>
            </a:r>
            <a:r>
              <a:rPr kumimoji="0" lang="en-US" altLang="ko-KR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7997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Deconvolution Network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Generate dense segmentation from fc7 feature representation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Multi-layer of deconvolution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with </a:t>
            </a:r>
            <a:r>
              <a:rPr kumimoji="0" lang="en-US" altLang="ko-KR" sz="21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relu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non-linearity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Unpooling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layer based upscaling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90" y="3354643"/>
            <a:ext cx="7959210" cy="20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Deconvolution Network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Unpooling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Place activations to pooled location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Preserve structure of activations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Deconvolution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Densify sparse activations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Bases to reconstruct shape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75" y="2813950"/>
            <a:ext cx="3214447" cy="1127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377" y="1581401"/>
            <a:ext cx="3214446" cy="1044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" y="4693128"/>
            <a:ext cx="1080000" cy="10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9" y="4693128"/>
            <a:ext cx="1074375" cy="10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70" y="4693128"/>
            <a:ext cx="1080000" cy="108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226" y="4693128"/>
            <a:ext cx="1082812" cy="108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94" y="4688602"/>
            <a:ext cx="1080000" cy="10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25" y="4688602"/>
            <a:ext cx="108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56" y="4688602"/>
            <a:ext cx="1077187" cy="108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36" y="4688602"/>
            <a:ext cx="1082812" cy="108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3386" y="5738844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Calibri"/>
                <a:cs typeface="DejaVu Sans"/>
              </a:rPr>
              <a:t>input</a:t>
            </a:r>
            <a:endParaRPr lang="ko-KR" altLang="en-US" sz="14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07632" y="5738844"/>
            <a:ext cx="1697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Calibri"/>
                <a:cs typeface="DejaVu Sans"/>
              </a:rPr>
              <a:t>forward </a:t>
            </a:r>
            <a:r>
              <a:rPr lang="en-US" altLang="ko-KR" sz="1400" dirty="0" err="1" smtClean="0">
                <a:solidFill>
                  <a:prstClr val="black"/>
                </a:solidFill>
                <a:latin typeface="Calibri"/>
                <a:cs typeface="DejaVu Sans"/>
              </a:rPr>
              <a:t>propogation</a:t>
            </a:r>
            <a:endParaRPr lang="ko-KR" altLang="en-US" sz="14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704828" y="5892732"/>
            <a:ext cx="3203560" cy="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/>
          </a:ln>
          <a:effectLst/>
        </p:spPr>
      </p:cxnSp>
      <p:cxnSp>
        <p:nvCxnSpPr>
          <p:cNvPr id="33" name="직선 연결선 21"/>
          <p:cNvCxnSpPr/>
          <p:nvPr/>
        </p:nvCxnSpPr>
        <p:spPr>
          <a:xfrm flipH="1" flipV="1">
            <a:off x="1402454" y="5892732"/>
            <a:ext cx="2605178" cy="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</a:ln>
          <a:effectLst/>
        </p:spPr>
      </p:cxnSp>
    </p:spTree>
    <p:extLst>
      <p:ext uri="{BB962C8B-B14F-4D97-AF65-F5344CB8AC3E}">
        <p14:creationId xmlns:p14="http://schemas.microsoft.com/office/powerpoint/2010/main" val="66989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Deconvolution Network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Training deconvolution network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is difficult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Very deep network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Large output space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Batch Normalization [3]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Normalize input of every layer to standard Gaussian distribution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Prevent drastic change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of  input distribution in upper layers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Two stage training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First stage: training with object centered examples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Second stage: training with real object proposals 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This approach make the network </a:t>
            </a:r>
            <a:r>
              <a:rPr kumimoji="0" lang="en-US" altLang="ko-KR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generalize better</a:t>
            </a:r>
            <a:endParaRPr kumimoji="0" lang="en-US" altLang="ko-KR" sz="21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400" y="5802788"/>
            <a:ext cx="79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[3] 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S. </a:t>
            </a:r>
            <a:r>
              <a:rPr lang="en-US" altLang="ko-KR" sz="1200" dirty="0" err="1">
                <a:solidFill>
                  <a:prstClr val="black"/>
                </a:solidFill>
                <a:latin typeface="Calibri"/>
                <a:cs typeface="DejaVu Sans"/>
              </a:rPr>
              <a:t>Ioffe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 and C. </a:t>
            </a:r>
            <a:r>
              <a:rPr lang="en-US" altLang="ko-KR" sz="1200" dirty="0" err="1">
                <a:solidFill>
                  <a:prstClr val="black"/>
                </a:solidFill>
                <a:latin typeface="Calibri"/>
                <a:cs typeface="DejaVu Sans"/>
              </a:rPr>
              <a:t>Szegedy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. Batch normalization: </a:t>
            </a:r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Accelerating deep 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network training by reducing internal covariate shift</a:t>
            </a:r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. </a:t>
            </a:r>
            <a:r>
              <a:rPr lang="en-US" altLang="ko-KR" sz="1200" dirty="0" err="1" smtClean="0">
                <a:solidFill>
                  <a:prstClr val="black"/>
                </a:solidFill>
                <a:latin typeface="Calibri"/>
                <a:cs typeface="DejaVu Sans"/>
              </a:rPr>
              <a:t>arXiv</a:t>
            </a:r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preprint arXiv:1502.03167, 2015.</a:t>
            </a:r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6007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0" t="37074" b="27425"/>
          <a:stretch/>
        </p:blipFill>
        <p:spPr>
          <a:xfrm>
            <a:off x="4756805" y="2351494"/>
            <a:ext cx="612000" cy="61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Inference on object proposals, pixel-wise aggregation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Objects with multiple scale are detected in different proposals 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76" y="2178230"/>
            <a:ext cx="1643389" cy="1232542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Instance-wise Prediction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8" y="2178230"/>
            <a:ext cx="1643389" cy="123254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776857" y="2580519"/>
            <a:ext cx="1270569" cy="7211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41496" y="2714514"/>
            <a:ext cx="600365" cy="6794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943700" y="2635054"/>
            <a:ext cx="274707" cy="4727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88329" y="2218393"/>
            <a:ext cx="635226" cy="4727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8897" y="3393942"/>
            <a:ext cx="1082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1. Input image</a:t>
            </a:r>
            <a:endParaRPr lang="ko-KR" altLang="en-US" sz="12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15219" y="3393942"/>
            <a:ext cx="1390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2</a:t>
            </a:r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. Object proposals</a:t>
            </a:r>
            <a:endParaRPr lang="ko-KR" altLang="en-US" sz="12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pic>
        <p:nvPicPr>
          <p:cNvPr id="33" name="그림 3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0" r="14657" b="56544"/>
          <a:stretch/>
        </p:blipFill>
        <p:spPr>
          <a:xfrm>
            <a:off x="4709273" y="2416572"/>
            <a:ext cx="612000" cy="61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4" name="그림 3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0" t="910" r="9033"/>
          <a:stretch/>
        </p:blipFill>
        <p:spPr>
          <a:xfrm>
            <a:off x="4647034" y="2492870"/>
            <a:ext cx="612000" cy="61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5" name="그림 3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6" t="44022" r="30996" b="3636"/>
          <a:stretch/>
        </p:blipFill>
        <p:spPr>
          <a:xfrm>
            <a:off x="4584795" y="2574778"/>
            <a:ext cx="611470" cy="61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6" name="직선 화살표 연결선 35"/>
          <p:cNvCxnSpPr/>
          <p:nvPr/>
        </p:nvCxnSpPr>
        <p:spPr>
          <a:xfrm>
            <a:off x="5452740" y="2829008"/>
            <a:ext cx="1480992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7" name="직사각형 36"/>
          <p:cNvSpPr/>
          <p:nvPr/>
        </p:nvSpPr>
        <p:spPr>
          <a:xfrm>
            <a:off x="5582814" y="2635054"/>
            <a:ext cx="1020986" cy="38790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DeconvNet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5397" r="11558" b="11472"/>
          <a:stretch/>
        </p:blipFill>
        <p:spPr>
          <a:xfrm>
            <a:off x="7015123" y="2179572"/>
            <a:ext cx="1636750" cy="12312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64327" y="3393942"/>
            <a:ext cx="2016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3. Prediction and aggregation</a:t>
            </a:r>
            <a:endParaRPr lang="ko-KR" altLang="en-US" sz="12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46753" y="3393942"/>
            <a:ext cx="78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4. Results</a:t>
            </a:r>
            <a:endParaRPr lang="ko-KR" altLang="en-US" sz="12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38" y="4361497"/>
            <a:ext cx="7875409" cy="13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2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7" grpId="0" animBg="1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Ensemble with FCN based model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FCN based models have complementary characteristic with ours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Ours: capture fine-detail, handle objects with various scales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FCN: capture context within image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Fully Connected CRF [4] based post-processing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Further performance enhancement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045913"/>
            <a:ext cx="8280000" cy="10241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75957"/>
            <a:ext cx="8280000" cy="177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6400" y="6032793"/>
            <a:ext cx="7963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[4] 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P. </a:t>
            </a:r>
            <a:r>
              <a:rPr lang="en-US" altLang="ko-KR" sz="1200" dirty="0" err="1" smtClean="0">
                <a:solidFill>
                  <a:prstClr val="black"/>
                </a:solidFill>
                <a:latin typeface="Calibri"/>
                <a:cs typeface="DejaVu Sans"/>
              </a:rPr>
              <a:t>Krähenbühl</a:t>
            </a:r>
            <a:r>
              <a:rPr lang="en-US" altLang="ko-KR" sz="1200" dirty="0" smtClean="0">
                <a:solidFill>
                  <a:prstClr val="black"/>
                </a:solidFill>
                <a:latin typeface="Calibri"/>
                <a:cs typeface="DejaVu Sans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and V. </a:t>
            </a:r>
            <a:r>
              <a:rPr lang="en-US" altLang="ko-KR" sz="1200" dirty="0" err="1">
                <a:solidFill>
                  <a:prstClr val="black"/>
                </a:solidFill>
                <a:latin typeface="Calibri"/>
                <a:cs typeface="DejaVu Sans"/>
              </a:rPr>
              <a:t>Koltun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. Efficient inference in fully connected </a:t>
            </a:r>
            <a:r>
              <a:rPr lang="en-US" altLang="ko-KR" sz="1200" dirty="0" err="1">
                <a:solidFill>
                  <a:prstClr val="black"/>
                </a:solidFill>
                <a:latin typeface="Calibri"/>
                <a:cs typeface="DejaVu Sans"/>
              </a:rPr>
              <a:t>crfs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 with </a:t>
            </a:r>
            <a:r>
              <a:rPr lang="en-US" altLang="ko-KR" sz="1200" dirty="0" err="1">
                <a:solidFill>
                  <a:prstClr val="black"/>
                </a:solidFill>
                <a:latin typeface="Calibri"/>
                <a:cs typeface="DejaVu Sans"/>
              </a:rPr>
              <a:t>gaussian</a:t>
            </a:r>
            <a:r>
              <a:rPr lang="en-US" altLang="ko-KR" sz="1200" dirty="0">
                <a:solidFill>
                  <a:prstClr val="black"/>
                </a:solidFill>
                <a:latin typeface="Calibri"/>
                <a:cs typeface="DejaVu Sans"/>
              </a:rPr>
              <a:t> edge potentials. In NIPS, 2011. </a:t>
            </a:r>
            <a:endParaRPr lang="ko-KR" altLang="en-US" sz="1200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0" y="3662995"/>
            <a:ext cx="2830182" cy="1540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16161"/>
            <a:ext cx="8280000" cy="10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Segmentation?</a:t>
            </a:r>
            <a:endParaRPr kumimoji="1" lang="ko-KR" altLang="en-US" dirty="0"/>
          </a:p>
        </p:txBody>
      </p:sp>
      <p:pic>
        <p:nvPicPr>
          <p:cNvPr id="9" name="Picture 14" descr="http://p1.pichost.me/640/41/1645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1" y="2775328"/>
            <a:ext cx="1604231" cy="10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bantingbuddies.com/wp-content/uploads/2015/03/d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15" y="3349281"/>
            <a:ext cx="1410913" cy="10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purelyfacts.com/pics/items/animals/Giraf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4" y="3678159"/>
            <a:ext cx="1313352" cy="131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5341" y="280928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1042" y="330882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dog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894" y="3658410"/>
            <a:ext cx="77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giraffe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557" y="5192313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Classification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2695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481" y="2903305"/>
            <a:ext cx="1960935" cy="16924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880" y="3746722"/>
            <a:ext cx="1859441" cy="12375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02724" y="3419407"/>
            <a:ext cx="498782" cy="184666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bicycle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78815" y="2932878"/>
            <a:ext cx="502885" cy="184666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person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6342" y="4207235"/>
            <a:ext cx="297124" cy="184666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ball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37562" y="4714597"/>
            <a:ext cx="306742" cy="184666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dog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6300" y="5192313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00" y="3025211"/>
            <a:ext cx="1311556" cy="174874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55" y="3025211"/>
            <a:ext cx="1311557" cy="17487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50145" y="341940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person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3769" y="388595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person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44703" y="315761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person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11727" y="2990255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person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72918" y="3019239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person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24867" y="42434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bicycle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42323" y="42434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bicycle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38884" y="5192313"/>
            <a:ext cx="240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82346" y="2355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2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9" grpId="0" animBg="1"/>
      <p:bldP spid="20" grpId="0" animBg="1"/>
      <p:bldP spid="21" grpId="0" animBg="1"/>
      <p:bldP spid="22" grpId="0" animBg="1"/>
      <p:bldP spid="2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Best among the models trained with VOC2012 training data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VOC2012: 12,031 images</a:t>
            </a: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ko-KR" sz="21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MSCOCO: 123,287 images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" y="2915516"/>
            <a:ext cx="8986283" cy="318848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Quantitative Result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4553" y="3600970"/>
            <a:ext cx="8820000" cy="165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538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Qualitative Result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417638"/>
            <a:ext cx="7920000" cy="48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Previous CNN </a:t>
            </a:r>
            <a:r>
              <a:rPr lang="en-US" altLang="ko-KR" dirty="0" smtClean="0"/>
              <a:t>based Works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8537" y="1916832"/>
            <a:ext cx="8777959" cy="2664295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Fully </a:t>
            </a:r>
            <a:r>
              <a:rPr lang="en-US" altLang="ko-KR" sz="2400" dirty="0"/>
              <a:t>Convolutional Networks for Semantic </a:t>
            </a:r>
            <a:r>
              <a:rPr lang="en-US" altLang="ko-KR" sz="2400" dirty="0" smtClean="0"/>
              <a:t>Segmentation [FCN] [1</a:t>
            </a:r>
            <a:r>
              <a:rPr lang="en-US" altLang="ko-KR" sz="2400" dirty="0" smtClean="0"/>
              <a:t>]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Semantic </a:t>
            </a:r>
            <a:r>
              <a:rPr lang="en-US" altLang="ko-KR" sz="2400" dirty="0"/>
              <a:t>Image Segmentation with Deep Convolutional Nets and Fully Connected </a:t>
            </a:r>
            <a:r>
              <a:rPr lang="en-US" altLang="ko-KR" sz="2400" dirty="0" smtClean="0"/>
              <a:t>CRFs [</a:t>
            </a:r>
            <a:r>
              <a:rPr lang="en-US" altLang="ko-KR" sz="2400" dirty="0" err="1" smtClean="0"/>
              <a:t>Deeplab</a:t>
            </a:r>
            <a:r>
              <a:rPr lang="en-US" altLang="ko-KR" sz="2400" dirty="0" smtClean="0"/>
              <a:t>-CRF] [2]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537" y="5877272"/>
            <a:ext cx="84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[1] </a:t>
            </a:r>
            <a:r>
              <a:rPr lang="en-US" altLang="ko-KR" sz="1200" dirty="0"/>
              <a:t>J. Long, E. </a:t>
            </a:r>
            <a:r>
              <a:rPr lang="en-US" altLang="ko-KR" sz="1200" dirty="0" err="1"/>
              <a:t>Shelhamer</a:t>
            </a:r>
            <a:r>
              <a:rPr lang="en-US" altLang="ko-KR" sz="1200" dirty="0"/>
              <a:t>, and T. Darrell. Fully </a:t>
            </a:r>
            <a:r>
              <a:rPr lang="en-US" altLang="ko-KR" sz="1200" dirty="0" smtClean="0"/>
              <a:t>convolutional networks </a:t>
            </a:r>
            <a:r>
              <a:rPr lang="en-US" altLang="ko-KR" sz="1200" dirty="0"/>
              <a:t>for semantic </a:t>
            </a:r>
            <a:r>
              <a:rPr lang="en-US" altLang="ko-KR" sz="1200" dirty="0" smtClean="0"/>
              <a:t>segmentation</a:t>
            </a:r>
            <a:r>
              <a:rPr lang="en-US" altLang="ko-KR" sz="1200" dirty="0"/>
              <a:t>. In CVPR, 2015</a:t>
            </a:r>
            <a:r>
              <a:rPr lang="en-US" altLang="ko-KR" sz="1200" dirty="0" smtClean="0"/>
              <a:t> </a:t>
            </a:r>
          </a:p>
          <a:p>
            <a:pPr algn="just"/>
            <a:r>
              <a:rPr lang="en-US" altLang="ko-KR" sz="1200" dirty="0" smtClean="0"/>
              <a:t>[2] </a:t>
            </a:r>
            <a:r>
              <a:rPr lang="en-US" altLang="ko-KR" sz="1200" dirty="0"/>
              <a:t>L.-C. Chen, G. Papandreou, I. Kokkinos, K. Murphy, </a:t>
            </a:r>
            <a:r>
              <a:rPr lang="en-US" altLang="ko-KR" sz="1200" dirty="0" smtClean="0"/>
              <a:t>and A</a:t>
            </a:r>
            <a:r>
              <a:rPr lang="en-US" altLang="ko-KR" sz="1200" dirty="0"/>
              <a:t>. L. </a:t>
            </a:r>
            <a:r>
              <a:rPr lang="en-US" altLang="ko-KR" sz="1200" dirty="0" err="1"/>
              <a:t>Yuille</a:t>
            </a:r>
            <a:r>
              <a:rPr lang="en-US" altLang="ko-KR" sz="1200" dirty="0"/>
              <a:t>. Semantic image segmentation with deep </a:t>
            </a:r>
            <a:r>
              <a:rPr lang="en-US" altLang="ko-KR" sz="1200" dirty="0" smtClean="0"/>
              <a:t>convolutional nets </a:t>
            </a:r>
            <a:r>
              <a:rPr lang="en-US" altLang="ko-KR" sz="1200" dirty="0"/>
              <a:t>and fully connected CRFs. In </a:t>
            </a:r>
            <a:r>
              <a:rPr lang="en-US" altLang="ko-KR" sz="1200" dirty="0" smtClean="0"/>
              <a:t>ICLR, </a:t>
            </a:r>
            <a:r>
              <a:rPr lang="en-US" altLang="ko-KR" sz="1200" dirty="0"/>
              <a:t>2015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48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/>
              <a:t>Fully Convolutional Networks for Semantic Segmentation [FCN] 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685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J. Long, E.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Shelhamer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and T. Darrell. Fully convolutional networks for semantic segmentation. In CVPR, 2015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7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Approach</a:t>
            </a:r>
            <a:endParaRPr kumimoji="1"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" y="1600207"/>
            <a:ext cx="8229600" cy="67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Apply classification CNN to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large image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 with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large padding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	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2440729"/>
            <a:ext cx="6769197" cy="1280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1845" y="3516240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Classification CNN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3" y="4078106"/>
            <a:ext cx="6863316" cy="1921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1289" y="5540580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FCN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300" dirty="0">
                <a:solidFill>
                  <a:prstClr val="black"/>
                </a:solidFill>
                <a:latin typeface="Calibri"/>
                <a:ea typeface="맑은 고딕"/>
                <a:cs typeface="DejaVu Sans"/>
              </a:rPr>
              <a:t>How to Obtain Higher Resolution Output </a:t>
            </a:r>
            <a:r>
              <a:rPr lang="en-US" altLang="ko-KR" sz="3300" dirty="0" smtClean="0">
                <a:solidFill>
                  <a:prstClr val="black"/>
                </a:solidFill>
                <a:latin typeface="Calibri"/>
                <a:ea typeface="맑은 고딕"/>
                <a:cs typeface="DejaVu Sans"/>
              </a:rPr>
              <a:t>– 1/2</a:t>
            </a:r>
            <a:endParaRPr kumimoji="1"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69249" y="3011995"/>
            <a:ext cx="1157469" cy="115746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57200" y="1600207"/>
            <a:ext cx="8229600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Single Deconvolution Layer with Large Stride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13028" y="3313824"/>
            <a:ext cx="185195" cy="185195"/>
          </a:xfrm>
          <a:prstGeom prst="rect">
            <a:avLst/>
          </a:prstGeom>
          <a:noFill/>
          <a:ln w="571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9290" y="3313193"/>
            <a:ext cx="185195" cy="185195"/>
          </a:xfrm>
          <a:prstGeom prst="rect">
            <a:avLst/>
          </a:prstGeom>
          <a:noFill/>
          <a:ln w="5715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1230" y="3547759"/>
            <a:ext cx="185195" cy="185195"/>
          </a:xfrm>
          <a:prstGeom prst="rect">
            <a:avLst/>
          </a:prstGeom>
          <a:noFill/>
          <a:ln w="5715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39113" y="3549611"/>
            <a:ext cx="185195" cy="185195"/>
          </a:xfrm>
          <a:prstGeom prst="rect">
            <a:avLst/>
          </a:prstGeom>
          <a:noFill/>
          <a:ln w="5715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77005" y="2499464"/>
            <a:ext cx="2585720" cy="25857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81035" y="2930127"/>
            <a:ext cx="922355" cy="922356"/>
          </a:xfrm>
          <a:prstGeom prst="rect">
            <a:avLst/>
          </a:prstGeom>
          <a:noFill/>
          <a:ln w="762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45496" y="2930127"/>
            <a:ext cx="922355" cy="922356"/>
          </a:xfrm>
          <a:prstGeom prst="rect">
            <a:avLst/>
          </a:prstGeom>
          <a:noFill/>
          <a:ln w="762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78641" y="3398766"/>
            <a:ext cx="922355" cy="922356"/>
          </a:xfrm>
          <a:prstGeom prst="rect">
            <a:avLst/>
          </a:prstGeom>
          <a:noFill/>
          <a:ln w="762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46886" y="3399460"/>
            <a:ext cx="922355" cy="922356"/>
          </a:xfrm>
          <a:prstGeom prst="rect">
            <a:avLst/>
          </a:prstGeom>
          <a:noFill/>
          <a:ln w="762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cxnSp>
        <p:nvCxnSpPr>
          <p:cNvPr id="33" name="직선 연결선 7"/>
          <p:cNvCxnSpPr/>
          <p:nvPr/>
        </p:nvCxnSpPr>
        <p:spPr>
          <a:xfrm flipV="1">
            <a:off x="1447984" y="2499464"/>
            <a:ext cx="3021881" cy="51253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직선 연결선 24"/>
          <p:cNvCxnSpPr/>
          <p:nvPr/>
        </p:nvCxnSpPr>
        <p:spPr>
          <a:xfrm>
            <a:off x="1381375" y="4169465"/>
            <a:ext cx="3088490" cy="91571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1232763" y="2669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16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8126" y="33770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16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9362" y="21793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544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40084" y="35699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Calibri"/>
                <a:cs typeface="DejaVu Sans"/>
              </a:rPr>
              <a:t>544</a:t>
            </a:r>
            <a:endParaRPr lang="ko-KR" altLang="en-US" dirty="0">
              <a:solidFill>
                <a:prstClr val="black"/>
              </a:solidFill>
              <a:latin typeface="Calibri"/>
              <a:cs typeface="DejaVu Sans"/>
            </a:endParaRPr>
          </a:p>
        </p:txBody>
      </p:sp>
      <p:pic>
        <p:nvPicPr>
          <p:cNvPr id="39" name="Picture 2" descr="deconv_FCN32_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7485" r="84138" b="89937"/>
          <a:stretch/>
        </p:blipFill>
        <p:spPr bwMode="auto">
          <a:xfrm>
            <a:off x="6555629" y="2853753"/>
            <a:ext cx="1794077" cy="17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72663" y="5394627"/>
            <a:ext cx="819867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lvl="0" indent="-257168" defTabSz="685783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sysClr val="windowText" lastClr="000000"/>
                </a:solidFill>
                <a:latin typeface="Calibri"/>
                <a:ea typeface="맑은 고딕"/>
                <a:cs typeface="DejaVu Sans"/>
              </a:rPr>
              <a:t>This deconvolution filter is initialized with bilinear weight</a:t>
            </a:r>
          </a:p>
          <a:p>
            <a:pPr marL="257168" lvl="0" indent="-257168" defTabSz="685783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sysClr val="windowText" lastClr="000000"/>
                </a:solidFill>
                <a:latin typeface="Calibri"/>
                <a:ea typeface="맑은 고딕"/>
                <a:cs typeface="DejaVu Sans"/>
              </a:rPr>
              <a:t>Equivalent to Bilinear Interpolation</a:t>
            </a:r>
            <a:endParaRPr lang="en-US" altLang="ko-KR" sz="2400" dirty="0">
              <a:solidFill>
                <a:sysClr val="windowText" lastClr="000000"/>
              </a:solidFill>
              <a:latin typeface="Calibri"/>
              <a:ea typeface="맑은 고딕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016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/>
      <p:bldP spid="36" grpId="0"/>
      <p:bldP spid="37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300" dirty="0">
                <a:solidFill>
                  <a:prstClr val="black"/>
                </a:solidFill>
                <a:latin typeface="Calibri"/>
                <a:ea typeface="맑은 고딕"/>
                <a:cs typeface="DejaVu Sans"/>
              </a:rPr>
              <a:t>How to Obtain Higher Resolution Output – </a:t>
            </a:r>
            <a:r>
              <a:rPr lang="en-US" altLang="ko-KR" sz="3300" dirty="0" smtClean="0">
                <a:solidFill>
                  <a:prstClr val="black"/>
                </a:solidFill>
                <a:latin typeface="Calibri"/>
                <a:ea typeface="맑은 고딕"/>
                <a:cs typeface="DejaVu Sans"/>
              </a:rPr>
              <a:t>2/2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343" y="1556792"/>
            <a:ext cx="8229600" cy="127088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Skip Architecture</a:t>
            </a:r>
          </a:p>
          <a:p>
            <a:pPr lvl="1"/>
            <a:r>
              <a:rPr lang="en-US" altLang="ko-KR" dirty="0" smtClean="0"/>
              <a:t>Pros: Low level feature are larger than high level feature spatially.</a:t>
            </a:r>
          </a:p>
          <a:p>
            <a:pPr lvl="1"/>
            <a:r>
              <a:rPr lang="en-US" altLang="ko-KR" dirty="0" smtClean="0"/>
              <a:t>Cons: Low level feature are less discriminative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42" y="2983970"/>
            <a:ext cx="6548926" cy="339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9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Limitations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Coarse output score maps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Skip architecture generate noisy predictions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Fixed receptive field size (cause label confusion)</a:t>
            </a: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557199" marR="0" lvl="1" indent="-21430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altLang="ko-KR" sz="21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  <a:p>
            <a:pPr marL="257168" marR="0" lvl="0" indent="-257168" algn="l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0" b="22191"/>
          <a:stretch/>
        </p:blipFill>
        <p:spPr bwMode="auto">
          <a:xfrm>
            <a:off x="755732" y="2545125"/>
            <a:ext cx="7466401" cy="117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55731" y="4311875"/>
            <a:ext cx="7466401" cy="1717009"/>
            <a:chOff x="-1039672" y="5192903"/>
            <a:chExt cx="16057000" cy="3859571"/>
          </a:xfrm>
        </p:grpSpPr>
        <p:pic>
          <p:nvPicPr>
            <p:cNvPr id="16" name="Picture 14" descr="http://falcon.postech.ac.kr/result/JPEGImages/2007_00196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7" b="5522"/>
            <a:stretch/>
          </p:blipFill>
          <p:spPr bwMode="auto">
            <a:xfrm>
              <a:off x="-1039672" y="5192903"/>
              <a:ext cx="3133725" cy="385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http://falcon.postech.ac.kr/result/SegmentationClass/2007_00196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6" b="5935"/>
            <a:stretch/>
          </p:blipFill>
          <p:spPr bwMode="auto">
            <a:xfrm>
              <a:off x="2170253" y="5192903"/>
              <a:ext cx="3133725" cy="383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http://falcon.postech.ac.kr/result/fcn32/2007_00196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8" b="5935"/>
            <a:stretch/>
          </p:blipFill>
          <p:spPr bwMode="auto">
            <a:xfrm>
              <a:off x="5421967" y="5192903"/>
              <a:ext cx="3133725" cy="383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0" descr="http://falcon.postech.ac.kr/result/fcn16/2007_00196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8" b="6347"/>
            <a:stretch/>
          </p:blipFill>
          <p:spPr bwMode="auto">
            <a:xfrm>
              <a:off x="8673678" y="5192903"/>
              <a:ext cx="3133725" cy="382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2" descr="http://falcon.postech.ac.kr/result/fcn8/2007_001960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8" b="6759"/>
            <a:stretch/>
          </p:blipFill>
          <p:spPr bwMode="auto">
            <a:xfrm>
              <a:off x="11883603" y="5192903"/>
              <a:ext cx="3133725" cy="380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63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Semantic Image Segmentation with Deep Convolutional Nets and Fully Connected CRFs [Deeplab-CRF]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1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4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9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1" indent="0" algn="ctr" defTabSz="685783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DejaVu Sans"/>
              </a:rPr>
              <a:t>L.-C. Chen, G. Papandreou, I. Kokkinos, K. Murphy, and A. L. Yuille. Semantic image segmentation with deep convolutional nets and fully connected CRFs. In ICLR, 2015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맑은 고딕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946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2069</TotalTime>
  <Words>705</Words>
  <Application>Microsoft Macintosh PowerPoint</Application>
  <PresentationFormat>화면 슬라이드 쇼(4:3)</PresentationFormat>
  <Paragraphs>176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Adobe Heiti Std R</vt:lpstr>
      <vt:lpstr>Calibri</vt:lpstr>
      <vt:lpstr>DejaVu Sans</vt:lpstr>
      <vt:lpstr>Arial</vt:lpstr>
      <vt:lpstr>Office 테마</vt:lpstr>
      <vt:lpstr>Semantic Segmentation</vt:lpstr>
      <vt:lpstr>Semantic Segmentation?</vt:lpstr>
      <vt:lpstr>Previous CNN based Works</vt:lpstr>
      <vt:lpstr>PowerPoint 프레젠테이션</vt:lpstr>
      <vt:lpstr>Approach</vt:lpstr>
      <vt:lpstr>How to Obtain Higher Resolution Output – 1/2</vt:lpstr>
      <vt:lpstr>How to Obtain Higher Resolution Output – 2/2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131</cp:revision>
  <dcterms:created xsi:type="dcterms:W3CDTF">2006-10-05T04:04:58Z</dcterms:created>
  <dcterms:modified xsi:type="dcterms:W3CDTF">2016-04-17T17:54:12Z</dcterms:modified>
</cp:coreProperties>
</file>